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5" autoAdjust="0"/>
    <p:restoredTop sz="98433" autoAdjust="0"/>
  </p:normalViewPr>
  <p:slideViewPr>
    <p:cSldViewPr snapToGrid="0" snapToObjects="1">
      <p:cViewPr varScale="1">
        <p:scale>
          <a:sx n="95" d="100"/>
          <a:sy n="95" d="100"/>
        </p:scale>
        <p:origin x="-120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4"/>
    </p:cViewPr>
  </p:sorterViewPr>
  <p:notesViewPr>
    <p:cSldViewPr snapToGrid="0" snapToObjects="1">
      <p:cViewPr varScale="1">
        <p:scale>
          <a:sx n="77" d="100"/>
          <a:sy n="77" d="100"/>
        </p:scale>
        <p:origin x="-240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F7501-862F-B740-B00E-A20571697284}" type="datetimeFigureOut">
              <a:t>2014-10-02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39EBC-F583-DA4B-959B-514EFB3664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1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39EBC-F583-DA4B-959B-514EFB366472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1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1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5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21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1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40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15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6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6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0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2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ECA09-575C-5B44-9A4E-69991FC3477B}" type="datetimeFigureOut">
              <a:t>2014-10-02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ACD96-F534-DB41-A6FD-24CD8ED1EE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7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Miranda R</a:t>
            </a:r>
          </a:p>
          <a:p>
            <a:r>
              <a:rPr lang="en-US" sz="2400"/>
              <a:t>projektledning </a:t>
            </a:r>
            <a:r>
              <a:rPr lang="sv-SE" sz="2400"/>
              <a:t>och entreprenörskap</a:t>
            </a:r>
          </a:p>
          <a:p>
            <a:endParaRPr lang="sv-SE" sz="2400"/>
          </a:p>
          <a:p>
            <a:r>
              <a:rPr lang="sv-SE" sz="2400"/>
              <a:t>få alla projektmedlemmar att förstå:</a:t>
            </a:r>
          </a:p>
          <a:p>
            <a:endParaRPr lang="sv-SE" sz="2400"/>
          </a:p>
          <a:p>
            <a:r>
              <a:rPr lang="sv-SE" sz="2400" i="1"/>
              <a:t>You need to </a:t>
            </a:r>
            <a:r>
              <a:rPr lang="sv-SE" sz="2400" b="1" i="1"/>
              <a:t>present a reason</a:t>
            </a:r>
            <a:r>
              <a:rPr lang="sv-SE" sz="2400" i="1"/>
              <a:t> why people should do as you want.</a:t>
            </a:r>
          </a:p>
          <a:p>
            <a:endParaRPr lang="sv-SE" sz="2400" i="1"/>
          </a:p>
          <a:p>
            <a:r>
              <a:rPr lang="sv-SE" sz="2400" i="1"/>
              <a:t>Scorecards are tools for communication.</a:t>
            </a:r>
          </a:p>
          <a:p>
            <a:endParaRPr lang="sv-SE" sz="2400" i="1"/>
          </a:p>
          <a:p>
            <a:r>
              <a:rPr lang="en-US" sz="2400" i="1"/>
              <a:t>.. the map allows all the </a:t>
            </a:r>
            <a:r>
              <a:rPr lang="en-US" sz="2400" b="1" i="1"/>
              <a:t>team members</a:t>
            </a:r>
            <a:r>
              <a:rPr lang="en-US" sz="2400" i="1"/>
              <a:t>, and then all the </a:t>
            </a:r>
            <a:r>
              <a:rPr lang="en-US" sz="2400" b="1" i="1"/>
              <a:t>stakeholders</a:t>
            </a:r>
            <a:r>
              <a:rPr lang="en-US" sz="2400" i="1"/>
              <a:t>, to collaboratively and iteratively see and reflect upon a set of complex relationships ..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09522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Mathias L</a:t>
            </a:r>
          </a:p>
          <a:p>
            <a:r>
              <a:rPr lang="sv-SE" sz="2400"/>
              <a:t>Supply Chain Management</a:t>
            </a:r>
          </a:p>
          <a:p>
            <a:endParaRPr lang="sv-SE" sz="2400"/>
          </a:p>
          <a:p>
            <a:r>
              <a:rPr lang="en-US" sz="2400"/>
              <a:t>man visualiserar olika vägar (”paths”): </a:t>
            </a:r>
          </a:p>
          <a:p>
            <a:endParaRPr lang="en-US" sz="2400"/>
          </a:p>
          <a:p>
            <a:r>
              <a:rPr lang="en-US" sz="2400" i="1"/>
              <a:t>Every organisation should </a:t>
            </a:r>
            <a:r>
              <a:rPr lang="en-US" sz="2400" b="1" i="1"/>
              <a:t>pursue a unique strategy</a:t>
            </a:r>
            <a:r>
              <a:rPr lang="en-US" sz="2400" i="1"/>
              <a:t>, based on its interpretation of the external and internal situation.  [’strategic themes’]</a:t>
            </a:r>
          </a:p>
          <a:p>
            <a:endParaRPr lang="en-US" sz="2400" i="1"/>
          </a:p>
          <a:p>
            <a:r>
              <a:rPr lang="en-US" sz="2400" i="1"/>
              <a:t>.. the usability effects on ... core values have to be discernible in a way that allows for </a:t>
            </a:r>
            <a:r>
              <a:rPr lang="en-US" sz="2400" b="1" i="1"/>
              <a:t>collaborative interpretation</a:t>
            </a:r>
            <a:r>
              <a:rPr lang="en-US" sz="2400" i="1"/>
              <a:t>, negotiation, decision making and follow-up of usability metrics.</a:t>
            </a:r>
          </a:p>
        </p:txBody>
      </p:sp>
    </p:spTree>
    <p:extLst>
      <p:ext uri="{BB962C8B-B14F-4D97-AF65-F5344CB8AC3E}">
        <p14:creationId xmlns:p14="http://schemas.microsoft.com/office/powerpoint/2010/main" val="1033544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Harald V</a:t>
            </a:r>
          </a:p>
          <a:p>
            <a:r>
              <a:rPr lang="en-US" sz="2400"/>
              <a:t>entreprenörskap </a:t>
            </a:r>
            <a:r>
              <a:rPr lang="sv-SE" sz="2400"/>
              <a:t>och projektledning</a:t>
            </a:r>
          </a:p>
          <a:p>
            <a:endParaRPr lang="sv-SE" sz="2400"/>
          </a:p>
          <a:p>
            <a:r>
              <a:rPr lang="sv-SE" sz="2400"/>
              <a:t>arbetet fortskridit utan att någon har det övergripande ansvar:</a:t>
            </a:r>
          </a:p>
          <a:p>
            <a:endParaRPr lang="sv-SE" sz="2400"/>
          </a:p>
          <a:p>
            <a:r>
              <a:rPr lang="en-US" sz="2400" i="1"/>
              <a:t>... should provide an </a:t>
            </a:r>
            <a:r>
              <a:rPr lang="en-US" sz="2400" b="1" i="1"/>
              <a:t>overview</a:t>
            </a:r>
            <a:r>
              <a:rPr lang="en-US" sz="2400" i="1"/>
              <a:t> </a:t>
            </a:r>
            <a:r>
              <a:rPr lang="cs-CZ" sz="2400" i="1"/>
              <a:t>of </a:t>
            </a:r>
            <a:r>
              <a:rPr lang="en-US" sz="2400" i="1"/>
              <a:t>the organization’s most important value-creating resources and processes.</a:t>
            </a:r>
          </a:p>
          <a:p>
            <a:endParaRPr lang="en-US" sz="2400" i="1"/>
          </a:p>
          <a:p>
            <a:r>
              <a:rPr lang="en-US" sz="2400" i="1"/>
              <a:t>They enable discussion about </a:t>
            </a:r>
            <a:r>
              <a:rPr lang="en-US" sz="2400" b="1" i="1"/>
              <a:t>cause-effect relationships</a:t>
            </a:r>
            <a:r>
              <a:rPr lang="en-US" sz="2400" i="1"/>
              <a:t> when facing strategic decisions, and about possible strategic actions.</a:t>
            </a: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161533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Andreas M</a:t>
            </a:r>
          </a:p>
          <a:p>
            <a:r>
              <a:rPr lang="sv-SE" sz="2400"/>
              <a:t>strategy &amp; support functions (IT)</a:t>
            </a:r>
          </a:p>
          <a:p>
            <a:endParaRPr lang="sv-SE" sz="2400"/>
          </a:p>
          <a:p>
            <a:r>
              <a:rPr lang="sv-SE" sz="2400"/>
              <a:t>for management and stakeholders to realize the value:</a:t>
            </a:r>
          </a:p>
          <a:p>
            <a:endParaRPr lang="sv-SE" sz="2400"/>
          </a:p>
          <a:p>
            <a:r>
              <a:rPr lang="sv-SE" sz="2400" i="1"/>
              <a:t>Scorecards are very useful for </a:t>
            </a:r>
            <a:r>
              <a:rPr lang="sv-SE" sz="2400" b="1" i="1"/>
              <a:t>discussing internal support functions</a:t>
            </a:r>
            <a:r>
              <a:rPr lang="sv-SE" sz="2400" i="1"/>
              <a:t> ... Deciding that such extensive and expensive functions are needed, by articulating the links to expected benefits and their impact on profits.</a:t>
            </a:r>
          </a:p>
          <a:p>
            <a:endParaRPr lang="sv-SE" sz="2400" i="1"/>
          </a:p>
          <a:p>
            <a:r>
              <a:rPr lang="sv-SE" sz="2400" i="1"/>
              <a:t>... to </a:t>
            </a:r>
            <a:r>
              <a:rPr lang="sv-SE" sz="2400" b="1" i="1"/>
              <a:t>agree on targets</a:t>
            </a:r>
            <a:r>
              <a:rPr lang="sv-SE" sz="2400" i="1"/>
              <a:t> for, and monitor, their organization’s performance in dimensions other than the traditional monetary ones.</a:t>
            </a:r>
          </a:p>
        </p:txBody>
      </p:sp>
    </p:spTree>
    <p:extLst>
      <p:ext uri="{BB962C8B-B14F-4D97-AF65-F5344CB8AC3E}">
        <p14:creationId xmlns:p14="http://schemas.microsoft.com/office/powerpoint/2010/main" val="1913540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Mattias N</a:t>
            </a:r>
          </a:p>
          <a:p>
            <a:r>
              <a:rPr lang="sv-SE" sz="2400"/>
              <a:t>project management</a:t>
            </a:r>
          </a:p>
          <a:p>
            <a:endParaRPr lang="sv-SE" sz="2400"/>
          </a:p>
          <a:p>
            <a:r>
              <a:rPr lang="en-GB" sz="2400"/>
              <a:t>visualize for ... stakeholders ... before (!) it is started</a:t>
            </a:r>
            <a:r>
              <a:rPr lang="sv-SE" sz="2400"/>
              <a:t>:</a:t>
            </a:r>
          </a:p>
          <a:p>
            <a:endParaRPr lang="sv-SE" sz="2400"/>
          </a:p>
          <a:p>
            <a:r>
              <a:rPr lang="sv-SE" sz="2400" b="1" i="1"/>
              <a:t>why</a:t>
            </a:r>
            <a:r>
              <a:rPr lang="sv-SE" sz="2400" i="1"/>
              <a:t> we believe we will succeed</a:t>
            </a:r>
            <a:r>
              <a:rPr lang="sv-SE" sz="2400" i="1">
                <a:effectLst/>
              </a:rPr>
              <a:t> </a:t>
            </a:r>
            <a:endParaRPr lang="sv-SE" sz="2400" i="1"/>
          </a:p>
          <a:p>
            <a:endParaRPr lang="sv-SE" sz="2400" i="1"/>
          </a:p>
          <a:p>
            <a:r>
              <a:rPr lang="sv-SE" sz="2400" i="1"/>
              <a:t>...if the relation between high implementation costs and high profit levels is consistently weak, it can be inferred that the project ... does not sufficiently contribute</a:t>
            </a:r>
            <a:r>
              <a:rPr lang="sv-SE" sz="2400" i="1">
                <a:effectLst/>
              </a:rPr>
              <a:t> ...</a:t>
            </a: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2324301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Erik B</a:t>
            </a:r>
          </a:p>
          <a:p>
            <a:r>
              <a:rPr lang="sv-SE" sz="2400"/>
              <a:t>start-up Help to Help</a:t>
            </a:r>
          </a:p>
          <a:p>
            <a:endParaRPr lang="sv-SE" sz="2400"/>
          </a:p>
          <a:p>
            <a:r>
              <a:rPr lang="sv-SE" sz="2400"/>
              <a:t>koppla samman verksamhetens mål och visioner med aktiviteter och mätetal:</a:t>
            </a:r>
          </a:p>
          <a:p>
            <a:endParaRPr lang="sv-SE" sz="2400"/>
          </a:p>
          <a:p>
            <a:r>
              <a:rPr lang="sv-SE" sz="2400" i="1"/>
              <a:t>Scorecards are used to </a:t>
            </a:r>
            <a:r>
              <a:rPr lang="sv-SE" sz="2400" b="1" i="1"/>
              <a:t>align</a:t>
            </a:r>
            <a:r>
              <a:rPr lang="sv-SE" sz="2400" i="1"/>
              <a:t> business activities to the vision and strategies of a firm, </a:t>
            </a:r>
            <a:r>
              <a:rPr lang="sv-SE" sz="2400" b="1" i="1"/>
              <a:t>monitoring</a:t>
            </a:r>
            <a:r>
              <a:rPr lang="sv-SE" sz="2400" i="1"/>
              <a:t> performance ... and </a:t>
            </a:r>
            <a:r>
              <a:rPr lang="sv-SE" sz="2400" b="1" i="1"/>
              <a:t>taking action</a:t>
            </a:r>
            <a:r>
              <a:rPr lang="sv-SE" sz="2400" i="1"/>
              <a:t> ... </a:t>
            </a:r>
          </a:p>
          <a:p>
            <a:endParaRPr lang="sv-SE" sz="2400" i="1">
              <a:effectLst/>
            </a:endParaRPr>
          </a:p>
          <a:p>
            <a:r>
              <a:rPr lang="sv-SE" sz="2400" i="1"/>
              <a:t>... </a:t>
            </a:r>
            <a:r>
              <a:rPr lang="sv-SE" sz="2400" b="1" i="1"/>
              <a:t>enabling employees</a:t>
            </a:r>
            <a:r>
              <a:rPr lang="sv-SE" sz="2400" i="1"/>
              <a:t> to understand the organization’s situation. They also provide information for managers</a:t>
            </a:r>
            <a:r>
              <a:rPr lang="sv-SE" sz="2400">
                <a:effectLst/>
              </a:rPr>
              <a:t> </a:t>
            </a:r>
            <a:r>
              <a:rPr lang="sv-SE" sz="2400"/>
              <a:t>...</a:t>
            </a:r>
            <a:endParaRPr lang="sv-SE" sz="24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7637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Helene H</a:t>
            </a:r>
          </a:p>
          <a:p>
            <a:r>
              <a:rPr lang="sv-SE" sz="2400"/>
              <a:t>projektledning</a:t>
            </a:r>
          </a:p>
          <a:p>
            <a:endParaRPr lang="sv-SE" sz="2400"/>
          </a:p>
          <a:p>
            <a:r>
              <a:rPr lang="sv-SE" sz="2400"/>
              <a:t>att lättare kunna mäta resultat utifrån vision:</a:t>
            </a:r>
          </a:p>
          <a:p>
            <a:endParaRPr lang="sv-SE" sz="2400"/>
          </a:p>
          <a:p>
            <a:r>
              <a:rPr lang="sv-SE" sz="2400" i="1"/>
              <a:t>Scorecards are used to </a:t>
            </a:r>
            <a:r>
              <a:rPr lang="sv-SE" sz="2400" b="1" i="1"/>
              <a:t>align</a:t>
            </a:r>
            <a:r>
              <a:rPr lang="sv-SE" sz="2400" i="1"/>
              <a:t> business activities to the vision and strategies of a firm, </a:t>
            </a:r>
            <a:r>
              <a:rPr lang="sv-SE" sz="2400" b="1" i="1"/>
              <a:t>monitoring</a:t>
            </a:r>
            <a:r>
              <a:rPr lang="sv-SE" sz="2400" i="1"/>
              <a:t> performance ... and </a:t>
            </a:r>
            <a:r>
              <a:rPr lang="sv-SE" sz="2400" b="1" i="1"/>
              <a:t>taking action</a:t>
            </a:r>
            <a:r>
              <a:rPr lang="sv-SE" sz="2400" i="1"/>
              <a:t> ...</a:t>
            </a:r>
          </a:p>
          <a:p>
            <a:endParaRPr lang="sv-SE" sz="2400" i="1"/>
          </a:p>
          <a:p>
            <a:r>
              <a:rPr lang="sv-SE" sz="2400" i="1"/>
              <a:t>... the maps clarify that powerful ICT services is </a:t>
            </a:r>
            <a:r>
              <a:rPr lang="sv-SE" sz="2400" b="1" i="1"/>
              <a:t>not a goal unto itself</a:t>
            </a:r>
            <a:r>
              <a:rPr lang="sv-SE" sz="2400">
                <a:effectLst/>
              </a:rPr>
              <a:t> ...</a:t>
            </a:r>
            <a:endParaRPr lang="sv-SE" sz="2400"/>
          </a:p>
          <a:p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1543630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74083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Åsa B</a:t>
            </a:r>
          </a:p>
          <a:p>
            <a:r>
              <a:rPr lang="sv-SE" sz="2400"/>
              <a:t>iSpexet</a:t>
            </a:r>
          </a:p>
          <a:p>
            <a:endParaRPr lang="sv-SE" sz="2400"/>
          </a:p>
          <a:p>
            <a:r>
              <a:rPr lang="sv-SE" sz="2400"/>
              <a:t>saknas en kontinuerligtet i ledarskapet:</a:t>
            </a:r>
          </a:p>
          <a:p>
            <a:endParaRPr lang="sv-SE" sz="2400"/>
          </a:p>
          <a:p>
            <a:r>
              <a:rPr lang="sv-SE" sz="2400" i="1"/>
              <a:t>... </a:t>
            </a:r>
            <a:r>
              <a:rPr lang="sv-SE" sz="2400" b="1" i="1"/>
              <a:t>help in structuring</a:t>
            </a:r>
            <a:r>
              <a:rPr lang="sv-SE" sz="2400" i="1"/>
              <a:t> strategy discussions and deriving concrete targets for all parts of the organization</a:t>
            </a:r>
            <a:r>
              <a:rPr lang="sv-SE" sz="2400">
                <a:effectLst/>
              </a:rPr>
              <a:t> </a:t>
            </a:r>
          </a:p>
          <a:p>
            <a:endParaRPr lang="sv-SE" sz="2400"/>
          </a:p>
          <a:p>
            <a:r>
              <a:rPr lang="sv-SE" sz="2400" b="1" i="1"/>
              <a:t>help build a long-term involvement</a:t>
            </a:r>
            <a:r>
              <a:rPr lang="sv-SE" sz="2400" i="1"/>
              <a:t> of physicians, management, procurers and systems providers by offering a key activity in which they can negotiate their respective expectations</a:t>
            </a:r>
            <a:r>
              <a:rPr lang="sv-SE" sz="2400">
                <a:effectLst/>
              </a:rPr>
              <a:t> </a:t>
            </a: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360363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Claes T</a:t>
            </a:r>
          </a:p>
          <a:p>
            <a:r>
              <a:rPr lang="sv-SE" sz="2400"/>
              <a:t>styrning i storföretag</a:t>
            </a:r>
          </a:p>
          <a:p>
            <a:endParaRPr lang="sv-SE" sz="2400"/>
          </a:p>
          <a:p>
            <a:r>
              <a:rPr lang="sv-SE" sz="2400"/>
              <a:t>vilka processer som man skall arbeta med när kundernas aspekter har identifierats</a:t>
            </a:r>
            <a:r>
              <a:rPr lang="sv-SE" sz="2400">
                <a:effectLst/>
              </a:rPr>
              <a:t> </a:t>
            </a:r>
          </a:p>
          <a:p>
            <a:endParaRPr lang="sv-SE" sz="2400"/>
          </a:p>
          <a:p>
            <a:pPr marL="342900" indent="-342900">
              <a:buFont typeface="Arial"/>
              <a:buChar char="•"/>
            </a:pPr>
            <a:r>
              <a:rPr lang="en-GB" sz="2400" i="1"/>
              <a:t>kommunicera idéer om orsak &amp;verkan samt prioriteringar</a:t>
            </a:r>
          </a:p>
          <a:p>
            <a:pPr marL="342900" indent="-342900">
              <a:buFont typeface="Arial"/>
              <a:buChar char="•"/>
            </a:pPr>
            <a:r>
              <a:rPr lang="en-GB" sz="2400" i="1"/>
              <a:t>åskådliggöra synergieffekter med övriga avdelningar</a:t>
            </a:r>
          </a:p>
          <a:p>
            <a:pPr marL="342900" indent="-342900">
              <a:buFont typeface="Arial"/>
              <a:buChar char="•"/>
            </a:pPr>
            <a:r>
              <a:rPr lang="en-GB" sz="2400" i="1"/>
              <a:t>hitta samband och synergier i de ”lägre” perspektiven </a:t>
            </a:r>
            <a:endParaRPr lang="sv-SE" sz="2400" i="1"/>
          </a:p>
          <a:p>
            <a:pPr marL="342900" indent="-342900">
              <a:buFont typeface="Arial"/>
              <a:buChar char="•"/>
            </a:pP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2986796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Eric B</a:t>
            </a:r>
          </a:p>
          <a:p>
            <a:r>
              <a:rPr lang="en-GB" sz="2400"/>
              <a:t>vad som är värdeskapande i vår produkt</a:t>
            </a:r>
          </a:p>
          <a:p>
            <a:endParaRPr lang="en-GB" sz="2400" i="1"/>
          </a:p>
          <a:p>
            <a:r>
              <a:rPr lang="en-GB" sz="2400" i="1"/>
              <a:t>... </a:t>
            </a:r>
            <a:r>
              <a:rPr lang="en-US" sz="2400" i="1"/>
              <a:t>some scorecards projects result in</a:t>
            </a:r>
            <a:r>
              <a:rPr lang="en-US" sz="2400" b="1" i="1"/>
              <a:t> a ‘proposal’ from a subsidiary</a:t>
            </a:r>
            <a:r>
              <a:rPr lang="en-US" sz="2400" i="1"/>
              <a:t> to corporate management about the role it wants.</a:t>
            </a:r>
          </a:p>
          <a:p>
            <a:endParaRPr lang="en-US" sz="2400" i="1"/>
          </a:p>
          <a:p>
            <a:r>
              <a:rPr lang="en-US" sz="2400"/>
              <a:t> vilka kompetenser vi har i projektet och hur vi kan </a:t>
            </a:r>
            <a:r>
              <a:rPr lang="en-US" sz="2400" b="1"/>
              <a:t>vidareutbilda oss själva</a:t>
            </a:r>
            <a:r>
              <a:rPr lang="en-US" sz="2400"/>
              <a:t> eller kanske ta in nya projektmedlemmar ...</a:t>
            </a:r>
            <a:endParaRPr lang="sv-SE" sz="2400" i="1"/>
          </a:p>
          <a:p>
            <a:pPr marL="342900" indent="-342900">
              <a:buFont typeface="Arial"/>
              <a:buChar char="•"/>
            </a:pP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2080263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Oskar M</a:t>
            </a:r>
            <a:endParaRPr lang="en-US" sz="2400" i="1"/>
          </a:p>
          <a:p>
            <a:r>
              <a:rPr lang="en-US" sz="2400"/>
              <a:t>Avanza förnyar sin tekniska plattform</a:t>
            </a:r>
          </a:p>
          <a:p>
            <a:endParaRPr lang="en-US" sz="2400">
              <a:effectLst/>
            </a:endParaRPr>
          </a:p>
          <a:p>
            <a:r>
              <a:rPr lang="en-US" sz="2400"/>
              <a:t>externa samarbetspartners:</a:t>
            </a:r>
          </a:p>
          <a:p>
            <a:r>
              <a:rPr lang="en-US" sz="2400">
                <a:effectLst/>
              </a:rPr>
              <a:t>...</a:t>
            </a:r>
            <a:r>
              <a:rPr lang="en-US" sz="2400" i="1"/>
              <a:t> to map out, collaboratively, </a:t>
            </a:r>
            <a:r>
              <a:rPr lang="en-US" sz="2400" b="1" i="1"/>
              <a:t>the interplay</a:t>
            </a:r>
            <a:r>
              <a:rPr lang="en-US" sz="2400" i="1"/>
              <a:t> between planned development efforts, their anticipated effects in the work process and the value fulfillment these effects represent for different stakeholders/participants.</a:t>
            </a:r>
            <a:endParaRPr lang="en-US" sz="2400"/>
          </a:p>
          <a:p>
            <a:endParaRPr lang="en-US" sz="2400" i="1"/>
          </a:p>
          <a:p>
            <a:r>
              <a:rPr lang="en-US" sz="2400" i="1"/>
              <a:t>... How to </a:t>
            </a:r>
            <a:r>
              <a:rPr lang="en-US" sz="2400" b="1" i="1"/>
              <a:t>move away from short-term thinking</a:t>
            </a:r>
            <a:r>
              <a:rPr lang="en-US" sz="2400" i="1"/>
              <a:t> and instead link it to long-term. And to actually put the plans into action.</a:t>
            </a:r>
            <a:r>
              <a:rPr lang="en-US" sz="2400">
                <a:effectLst/>
              </a:rPr>
              <a:t> </a:t>
            </a:r>
            <a:endParaRPr lang="sv-SE" sz="2400" i="1"/>
          </a:p>
          <a:p>
            <a:pPr marL="342900" indent="-342900">
              <a:buFont typeface="Arial"/>
              <a:buChar char="•"/>
            </a:pP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4253943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Björn S</a:t>
            </a:r>
            <a:endParaRPr lang="en-US" sz="2400" i="1"/>
          </a:p>
          <a:p>
            <a:r>
              <a:rPr lang="sv-SE" sz="2400"/>
              <a:t>agil project management</a:t>
            </a:r>
          </a:p>
          <a:p>
            <a:endParaRPr lang="sv-SE" sz="2400" i="1"/>
          </a:p>
          <a:p>
            <a:r>
              <a:rPr lang="sv-SE" sz="2400" b="1"/>
              <a:t>In short I want to use BSC and strategy mapping to:</a:t>
            </a:r>
            <a:endParaRPr lang="sv-SE" sz="2400"/>
          </a:p>
          <a:p>
            <a:r>
              <a:rPr lang="sv-SE" sz="2400"/>
              <a:t>	Visualize the business and the internal project steps in order to enhance productivity and increase understanding of the company's role.</a:t>
            </a:r>
          </a:p>
          <a:p>
            <a:r>
              <a:rPr lang="sv-SE" sz="2400"/>
              <a:t>	Get better requirement specifications and aligning customer expectations with possibilities through mapping sessions. (through the process not necessarily the maps themselves)</a:t>
            </a:r>
            <a:r>
              <a:rPr lang="sv-SE" sz="2400">
                <a:effectLst/>
              </a:rPr>
              <a:t> </a:t>
            </a:r>
            <a:endParaRPr lang="sv-SE" sz="2400"/>
          </a:p>
          <a:p>
            <a:pPr marL="342900" indent="-342900">
              <a:buFont typeface="Arial"/>
              <a:buChar char="•"/>
            </a:pP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1581268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Olof S</a:t>
            </a:r>
          </a:p>
          <a:p>
            <a:r>
              <a:rPr lang="en-US" sz="2400"/>
              <a:t>entreprenörskap och finansiering </a:t>
            </a:r>
          </a:p>
          <a:p>
            <a:endParaRPr lang="en-US" sz="2400"/>
          </a:p>
          <a:p>
            <a:r>
              <a:rPr lang="en-US" sz="2400"/>
              <a:t>två nyckelområden – lärande och genomförande:</a:t>
            </a:r>
          </a:p>
          <a:p>
            <a:endParaRPr lang="en-US" sz="2400"/>
          </a:p>
          <a:p>
            <a:r>
              <a:rPr lang="en-US" sz="2400" i="1"/>
              <a:t>Developing the scorecards usually </a:t>
            </a:r>
            <a:r>
              <a:rPr lang="en-US" sz="2400" b="1" i="1"/>
              <a:t>makes people see</a:t>
            </a:r>
            <a:r>
              <a:rPr lang="en-US" sz="2400" i="1"/>
              <a:t> their company and its business model in a new way. This often leads to ... a reconsideration of its strategy</a:t>
            </a:r>
            <a:r>
              <a:rPr lang="en-US" sz="2400"/>
              <a:t>.</a:t>
            </a:r>
          </a:p>
          <a:p>
            <a:endParaRPr lang="en-US" sz="2400"/>
          </a:p>
          <a:p>
            <a:r>
              <a:rPr lang="en-US" sz="2400" i="1"/>
              <a:t>... the activity to iteratively map out, visually, the set of design patterns selected for making the solution meet declared user needs and values. (­­­) </a:t>
            </a:r>
            <a:r>
              <a:rPr lang="en-US" sz="2400" b="1" i="1"/>
              <a:t>They may be sketches</a:t>
            </a:r>
            <a:r>
              <a:rPr lang="en-US" sz="2400" i="1"/>
              <a:t> rather than thoroughly worked out analysis of all aspects</a:t>
            </a:r>
            <a:r>
              <a:rPr lang="en-US" sz="2400">
                <a:effectLst/>
              </a:rPr>
              <a:t> </a:t>
            </a:r>
            <a:endParaRPr lang="sv-SE" sz="2400"/>
          </a:p>
          <a:p>
            <a:endParaRPr lang="sv-SE" sz="2400"/>
          </a:p>
          <a:p>
            <a:pPr marL="342900" indent="-342900">
              <a:buFont typeface="Arial"/>
              <a:buChar char="•"/>
            </a:pP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400139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Kattarina H</a:t>
            </a:r>
          </a:p>
          <a:p>
            <a:r>
              <a:rPr lang="sv-SE" sz="2400"/>
              <a:t>företagsstrategi och projektledning</a:t>
            </a:r>
          </a:p>
          <a:p>
            <a:endParaRPr lang="sv-SE" sz="2400"/>
          </a:p>
          <a:p>
            <a:r>
              <a:rPr lang="sv-SE" sz="2400"/>
              <a:t>STÄRKA KOMMUNIKATION</a:t>
            </a:r>
          </a:p>
          <a:p>
            <a:r>
              <a:rPr lang="sv-SE" sz="2400" i="1"/>
              <a:t>A scorecard is an easy-to-understand generic format ... for:</a:t>
            </a:r>
            <a:endParaRPr lang="sv-SE" sz="2400"/>
          </a:p>
          <a:p>
            <a:pPr marL="342900" indent="-342900">
              <a:buFont typeface="Arial"/>
              <a:buChar char="•"/>
            </a:pPr>
            <a:r>
              <a:rPr lang="sv-SE" sz="2400"/>
              <a:t>	</a:t>
            </a:r>
            <a:r>
              <a:rPr lang="sv-SE" sz="2400" i="1"/>
              <a:t>Communicating strategic intensions, enabling managers and employees to realize intended strategies</a:t>
            </a:r>
            <a:endParaRPr lang="sv-SE" sz="2400"/>
          </a:p>
          <a:p>
            <a:endParaRPr lang="sv-SE" sz="2400"/>
          </a:p>
          <a:p>
            <a:r>
              <a:rPr lang="sv-SE" sz="2400"/>
              <a:t>FÖRTYDLIGA SAMBAND</a:t>
            </a:r>
          </a:p>
          <a:p>
            <a:pPr marL="342900" indent="-342900">
              <a:buFont typeface="Arial"/>
              <a:buChar char="•"/>
            </a:pPr>
            <a:r>
              <a:rPr lang="sv-SE" sz="2400"/>
              <a:t></a:t>
            </a:r>
            <a:r>
              <a:rPr lang="sv-SE" sz="2400" i="1"/>
              <a:t>Discussing activities that are motivated by strategic aims rather than current necessities </a:t>
            </a:r>
          </a:p>
          <a:p>
            <a:endParaRPr lang="sv-SE" sz="2400" i="1"/>
          </a:p>
          <a:p>
            <a:r>
              <a:rPr lang="sv-SE" sz="2400"/>
              <a:t>MÄTA OCH EVALUERA</a:t>
            </a:r>
          </a:p>
          <a:p>
            <a:pPr marL="342900" indent="-342900">
              <a:buFont typeface="Arial"/>
              <a:buChar char="•"/>
            </a:pPr>
            <a:r>
              <a:rPr lang="sv-SE" sz="2400"/>
              <a:t>	</a:t>
            </a:r>
            <a:r>
              <a:rPr lang="sv-SE" sz="2400" i="1"/>
              <a:t>Monitoring and rewarding such activities </a:t>
            </a:r>
          </a:p>
        </p:txBody>
      </p:sp>
    </p:spTree>
    <p:extLst>
      <p:ext uri="{BB962C8B-B14F-4D97-AF65-F5344CB8AC3E}">
        <p14:creationId xmlns:p14="http://schemas.microsoft.com/office/powerpoint/2010/main" val="76409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Emma P</a:t>
            </a:r>
          </a:p>
          <a:p>
            <a:r>
              <a:rPr lang="sv-SE" sz="2400"/>
              <a:t>inom föreningslivet</a:t>
            </a:r>
          </a:p>
          <a:p>
            <a:endParaRPr lang="sv-SE" sz="2400" i="1"/>
          </a:p>
          <a:p>
            <a:r>
              <a:rPr lang="sv-SE" sz="2400"/>
              <a:t>inte någon tydlig koppling mellan verksamhetens värderingar – mål och faktiskt arbete. Underlag till diskussion.</a:t>
            </a:r>
            <a:endParaRPr lang="sv-SE" sz="2400" i="1"/>
          </a:p>
          <a:p>
            <a:endParaRPr lang="sv-SE" sz="2400" i="1"/>
          </a:p>
          <a:p>
            <a:r>
              <a:rPr lang="sv-SE" sz="2400" i="1"/>
              <a:t>Drawing such scorecards as strategy maps often makes it </a:t>
            </a:r>
            <a:r>
              <a:rPr lang="sv-SE" sz="2400" b="1" i="1"/>
              <a:t>easier to discuss</a:t>
            </a:r>
            <a:r>
              <a:rPr lang="sv-SE" sz="2400" i="1"/>
              <a:t> the intended business logic.</a:t>
            </a:r>
            <a:endParaRPr lang="sv-SE" sz="2400">
              <a:effectLst/>
            </a:endParaRPr>
          </a:p>
          <a:p>
            <a:endParaRPr lang="sv-SE" sz="2400" i="1"/>
          </a:p>
          <a:p>
            <a:r>
              <a:rPr lang="sv-SE" sz="2400" b="1" i="1"/>
              <a:t>All employees</a:t>
            </a:r>
            <a:r>
              <a:rPr lang="sv-SE" sz="2400" i="1"/>
              <a:t> shoud see clearly how the company’s vision and overall goals affect day-to-day operations.</a:t>
            </a:r>
          </a:p>
        </p:txBody>
      </p:sp>
    </p:spTree>
    <p:extLst>
      <p:ext uri="{BB962C8B-B14F-4D97-AF65-F5344CB8AC3E}">
        <p14:creationId xmlns:p14="http://schemas.microsoft.com/office/powerpoint/2010/main" val="822535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Christian D</a:t>
            </a:r>
          </a:p>
          <a:p>
            <a:r>
              <a:rPr lang="sv-SE" sz="2400"/>
              <a:t>smartphone application development</a:t>
            </a:r>
            <a:r>
              <a:rPr lang="sv-SE" sz="2400">
                <a:effectLst/>
              </a:rPr>
              <a:t> </a:t>
            </a:r>
          </a:p>
          <a:p>
            <a:endParaRPr lang="sv-SE" sz="2400"/>
          </a:p>
          <a:p>
            <a:r>
              <a:rPr lang="en-US" sz="2400"/>
              <a:t>coordination of multiple different activities with numerous programmers and designers </a:t>
            </a:r>
          </a:p>
          <a:p>
            <a:endParaRPr lang="sv-SE" sz="2400"/>
          </a:p>
          <a:p>
            <a:r>
              <a:rPr lang="sv-SE" sz="2400" i="1"/>
              <a:t>assist in finding and </a:t>
            </a:r>
            <a:r>
              <a:rPr lang="sv-SE" sz="2400" b="1" i="1"/>
              <a:t>selecting metrics</a:t>
            </a:r>
            <a:r>
              <a:rPr lang="sv-SE" sz="2400" i="1"/>
              <a:t> to monitor activities</a:t>
            </a:r>
            <a:r>
              <a:rPr lang="sv-SE" sz="2400"/>
              <a:t> </a:t>
            </a:r>
          </a:p>
          <a:p>
            <a:endParaRPr lang="sv-SE" sz="2400" i="1"/>
          </a:p>
          <a:p>
            <a:r>
              <a:rPr lang="sv-SE" sz="2400" i="1"/>
              <a:t>a </a:t>
            </a:r>
            <a:r>
              <a:rPr lang="sv-SE" sz="2400" b="1" i="1"/>
              <a:t>simplified overview</a:t>
            </a:r>
            <a:r>
              <a:rPr lang="sv-SE" sz="2400" i="1"/>
              <a:t> of an organization's strategy and how it is intended to play out over time</a:t>
            </a:r>
            <a:r>
              <a:rPr lang="sv-SE" sz="2400" i="1">
                <a:effectLst/>
              </a:rPr>
              <a:t> </a:t>
            </a:r>
          </a:p>
          <a:p>
            <a:endParaRPr lang="sv-SE" sz="2400" i="1"/>
          </a:p>
          <a:p>
            <a:r>
              <a:rPr lang="sv-SE" sz="2400" i="1"/>
              <a:t>could be used to articulate well­specified </a:t>
            </a:r>
            <a:r>
              <a:rPr lang="sv-SE" sz="2400" b="1" i="1"/>
              <a:t>critique of a system</a:t>
            </a:r>
            <a:r>
              <a:rPr lang="sv-SE" sz="2400" i="1"/>
              <a:t> in use</a:t>
            </a:r>
            <a:r>
              <a:rPr lang="sv-SE" sz="2400" i="1">
                <a:effectLst/>
              </a:rPr>
              <a:t> </a:t>
            </a: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153259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Gustav R</a:t>
            </a:r>
          </a:p>
          <a:p>
            <a:r>
              <a:rPr lang="sv-SE" sz="2400"/>
              <a:t>IT-projekt – projektledning</a:t>
            </a:r>
            <a:r>
              <a:rPr lang="sv-SE" sz="2400">
                <a:effectLst/>
              </a:rPr>
              <a:t> </a:t>
            </a:r>
          </a:p>
          <a:p>
            <a:endParaRPr lang="sv-SE" sz="2400"/>
          </a:p>
          <a:p>
            <a:r>
              <a:rPr lang="sv-SE" sz="2400"/>
              <a:t>att alla i teamet jobbar mot samma mål och vet vad projektets intressenter värderar</a:t>
            </a:r>
            <a:r>
              <a:rPr lang="sv-SE" sz="2400">
                <a:effectLst/>
              </a:rPr>
              <a:t> </a:t>
            </a:r>
          </a:p>
          <a:p>
            <a:endParaRPr lang="sv-SE" sz="2400"/>
          </a:p>
          <a:p>
            <a:r>
              <a:rPr lang="sv-SE" sz="2400" i="1"/>
              <a:t>we sometime use maps almost as simple as this to </a:t>
            </a:r>
            <a:r>
              <a:rPr lang="sv-SE" sz="2400" b="1" i="1"/>
              <a:t>trigger discussion</a:t>
            </a:r>
            <a:r>
              <a:rPr lang="sv-SE" sz="2400" i="1"/>
              <a:t> in a group of executives asking, for instance, which theme is the most important one</a:t>
            </a:r>
            <a:r>
              <a:rPr lang="sv-SE" sz="2400">
                <a:effectLst/>
              </a:rPr>
              <a:t> </a:t>
            </a:r>
            <a:r>
              <a:rPr lang="sv-SE" sz="2400" i="1">
                <a:effectLst/>
              </a:rPr>
              <a:t> </a:t>
            </a:r>
          </a:p>
          <a:p>
            <a:endParaRPr lang="sv-SE" sz="2400" i="1"/>
          </a:p>
          <a:p>
            <a:r>
              <a:rPr lang="en-US" sz="2400" i="1"/>
              <a:t>to map out, collaboratively, </a:t>
            </a:r>
            <a:r>
              <a:rPr lang="en-US" sz="2400" b="1" i="1"/>
              <a:t>the interplay</a:t>
            </a:r>
            <a:r>
              <a:rPr lang="en-US" sz="2400" i="1"/>
              <a:t> between planned development efforts, their anticipated effects in the work process and the value fulfillment these effects represent </a:t>
            </a: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212522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Niklas N</a:t>
            </a:r>
          </a:p>
          <a:p>
            <a:r>
              <a:rPr lang="en-US" sz="2400"/>
              <a:t>digital product development </a:t>
            </a:r>
            <a:r>
              <a:rPr lang="sv-SE" sz="2400">
                <a:effectLst/>
              </a:rPr>
              <a:t> </a:t>
            </a:r>
          </a:p>
          <a:p>
            <a:endParaRPr lang="en-US" sz="2400" i="1"/>
          </a:p>
          <a:p>
            <a:r>
              <a:rPr lang="en-US" sz="2400"/>
              <a:t>to mediate idéas and values rather than enforcing strict surveillance and control</a:t>
            </a:r>
          </a:p>
          <a:p>
            <a:endParaRPr lang="en-US" sz="2400"/>
          </a:p>
          <a:p>
            <a:r>
              <a:rPr lang="en-US" sz="2400" i="1"/>
              <a:t>A number of firms use scorecards as a format for discussing strategies only, and have not really introduced them as </a:t>
            </a:r>
            <a:r>
              <a:rPr lang="en-US" sz="2400" b="1" i="1"/>
              <a:t>a tool for ongoing</a:t>
            </a:r>
            <a:r>
              <a:rPr lang="en-US" sz="2400" i="1"/>
              <a:t> management control.</a:t>
            </a:r>
            <a:r>
              <a:rPr lang="en-US" sz="2400"/>
              <a:t> </a:t>
            </a:r>
          </a:p>
          <a:p>
            <a:endParaRPr lang="en-US" sz="2400" i="1"/>
          </a:p>
          <a:p>
            <a:r>
              <a:rPr lang="en-US" sz="2400" i="1"/>
              <a:t>to identify weaknesses in systems use...</a:t>
            </a:r>
          </a:p>
          <a:p>
            <a:r>
              <a:rPr lang="en-US" sz="2400" i="1"/>
              <a:t>to rank importance of system effects... </a:t>
            </a:r>
          </a:p>
          <a:p>
            <a:r>
              <a:rPr lang="en-US" sz="2400" i="1"/>
              <a:t>to elicit new needs and opportunities...	</a:t>
            </a:r>
          </a:p>
          <a:p>
            <a:r>
              <a:rPr lang="en-US" sz="2400" i="1"/>
              <a:t>to complement existing methods for collaborative reflection on system design</a:t>
            </a:r>
            <a:r>
              <a:rPr lang="en-US" sz="2400">
                <a:effectLst/>
              </a:rPr>
              <a:t> </a:t>
            </a: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2640595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Erik A</a:t>
            </a:r>
          </a:p>
          <a:p>
            <a:r>
              <a:rPr lang="sv-SE" sz="2400"/>
              <a:t>evaluering inom Operations Management</a:t>
            </a:r>
            <a:r>
              <a:rPr lang="sv-SE" sz="2400">
                <a:effectLst/>
              </a:rPr>
              <a:t> </a:t>
            </a:r>
            <a:r>
              <a:rPr lang="en-US" sz="2400"/>
              <a:t> </a:t>
            </a:r>
            <a:r>
              <a:rPr lang="sv-SE" sz="2400">
                <a:effectLst/>
              </a:rPr>
              <a:t> </a:t>
            </a:r>
          </a:p>
          <a:p>
            <a:endParaRPr lang="en-US" sz="2400" i="1"/>
          </a:p>
          <a:p>
            <a:r>
              <a:rPr lang="en-US" sz="2400"/>
              <a:t>vilket latent behov systemet är tänkt att uppfylla och hur väl det faktiskt uppfylls</a:t>
            </a:r>
            <a:r>
              <a:rPr lang="en-US" sz="2400">
                <a:effectLst/>
              </a:rPr>
              <a:t> </a:t>
            </a:r>
          </a:p>
          <a:p>
            <a:endParaRPr lang="en-US" sz="2400" i="1"/>
          </a:p>
          <a:p>
            <a:r>
              <a:rPr lang="en-US" sz="2400" b="1" i="1"/>
              <a:t>align</a:t>
            </a:r>
            <a:r>
              <a:rPr lang="en-US" sz="2400" i="1"/>
              <a:t> business acitivities to the vision of the firm, </a:t>
            </a:r>
            <a:r>
              <a:rPr lang="en-US" sz="2400" b="1" i="1"/>
              <a:t>montoring</a:t>
            </a:r>
            <a:r>
              <a:rPr lang="en-US" sz="2400" i="1"/>
              <a:t> performance in the dimensions used in scorecards, and </a:t>
            </a:r>
            <a:r>
              <a:rPr lang="en-US" sz="2400" b="1" i="1"/>
              <a:t>taking action</a:t>
            </a:r>
            <a:r>
              <a:rPr lang="en-US" sz="2400" i="1"/>
              <a:t> </a:t>
            </a:r>
          </a:p>
          <a:p>
            <a:endParaRPr lang="en-US" sz="2400" i="1"/>
          </a:p>
          <a:p>
            <a:r>
              <a:rPr lang="en-US" sz="2400" i="1"/>
              <a:t>provide a valuable tool for </a:t>
            </a:r>
            <a:r>
              <a:rPr lang="en-US" sz="2400" b="1" i="1"/>
              <a:t>enabling employees</a:t>
            </a:r>
            <a:r>
              <a:rPr lang="en-US" sz="2400" i="1"/>
              <a:t> to understand the organization’s situation. They also provide information for management ... document on a continuous basis those measures for control which most quickly will guide ...</a:t>
            </a: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140844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Simon W</a:t>
            </a:r>
          </a:p>
          <a:p>
            <a:r>
              <a:rPr lang="sv-SE" sz="2400"/>
              <a:t>League of Legend</a:t>
            </a:r>
            <a:r>
              <a:rPr lang="sv-SE" sz="2400"/>
              <a:t> teams (!)</a:t>
            </a:r>
            <a:endParaRPr lang="sv-SE" sz="2400">
              <a:effectLst/>
            </a:endParaRPr>
          </a:p>
          <a:p>
            <a:endParaRPr lang="en-US" sz="2400" i="1"/>
          </a:p>
          <a:p>
            <a:r>
              <a:rPr lang="en-US" sz="2400"/>
              <a:t>show employees their contributions – motivate – give overview </a:t>
            </a:r>
            <a:r>
              <a:rPr lang="en-US" sz="2400">
                <a:effectLst/>
              </a:rPr>
              <a:t> </a:t>
            </a:r>
          </a:p>
          <a:p>
            <a:endParaRPr lang="en-US" sz="2400" i="1"/>
          </a:p>
          <a:p>
            <a:r>
              <a:rPr lang="en-US" sz="2400" i="1"/>
              <a:t>Discussing activities that are motivated by </a:t>
            </a:r>
            <a:r>
              <a:rPr lang="en-US" sz="2400" b="1" i="1"/>
              <a:t>strategic aims</a:t>
            </a:r>
            <a:r>
              <a:rPr lang="en-US" sz="2400" i="1"/>
              <a:t> rather than current necessities, such as the development of competencies, customer relationships, and IT</a:t>
            </a:r>
            <a:r>
              <a:rPr lang="en-US" sz="2400">
                <a:effectLst/>
              </a:rPr>
              <a:t> </a:t>
            </a:r>
            <a:r>
              <a:rPr lang="en-US" sz="2400" i="1"/>
              <a:t> </a:t>
            </a:r>
          </a:p>
          <a:p>
            <a:endParaRPr lang="en-US" sz="2400" i="1"/>
          </a:p>
          <a:p>
            <a:r>
              <a:rPr lang="en-US" sz="2400" i="1"/>
              <a:t>Managers need tools to </a:t>
            </a:r>
            <a:r>
              <a:rPr lang="en-US" sz="2400" b="1" i="1"/>
              <a:t>communicate about intangible or immaterial assets</a:t>
            </a:r>
            <a:r>
              <a:rPr lang="en-US" sz="2400" i="1"/>
              <a:t>: to agree on targets for, and to monitor, their organization’s performance in dimensions other that the traditional monetary ones</a:t>
            </a:r>
            <a:r>
              <a:rPr lang="en-US" sz="2400"/>
              <a:t>.</a:t>
            </a:r>
            <a:endParaRPr lang="en-US" sz="2400" i="1"/>
          </a:p>
          <a:p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2443545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Dan J</a:t>
            </a:r>
          </a:p>
          <a:p>
            <a:r>
              <a:rPr lang="sv-SE" sz="2400"/>
              <a:t>entreprenörskap</a:t>
            </a:r>
            <a:endParaRPr lang="sv-SE" sz="2400">
              <a:effectLst/>
            </a:endParaRPr>
          </a:p>
          <a:p>
            <a:endParaRPr lang="en-US" sz="2400" i="1"/>
          </a:p>
          <a:p>
            <a:r>
              <a:rPr lang="en-US" sz="2400"/>
              <a:t>entreprenörens vision som det klister som kopplar samman kompetenserna </a:t>
            </a:r>
            <a:r>
              <a:rPr lang="en-US" sz="2400">
                <a:effectLst/>
              </a:rPr>
              <a:t> </a:t>
            </a:r>
          </a:p>
          <a:p>
            <a:endParaRPr lang="en-US" sz="2400" i="1"/>
          </a:p>
          <a:p>
            <a:r>
              <a:rPr lang="en-US" sz="2400" i="1"/>
              <a:t>to map out, collaboratively, the interplay between planned </a:t>
            </a:r>
            <a:r>
              <a:rPr lang="en-US" sz="2400" b="1" i="1"/>
              <a:t>development efforts</a:t>
            </a:r>
            <a:r>
              <a:rPr lang="en-US" sz="2400" i="1"/>
              <a:t>, their </a:t>
            </a:r>
            <a:r>
              <a:rPr lang="en-US" sz="2400" b="1" i="1"/>
              <a:t>anticipated effects</a:t>
            </a:r>
            <a:r>
              <a:rPr lang="en-US" sz="2400" i="1"/>
              <a:t> in the work process and the </a:t>
            </a:r>
            <a:r>
              <a:rPr lang="en-US" sz="2400" b="1" i="1"/>
              <a:t>value fulfillment</a:t>
            </a:r>
            <a:r>
              <a:rPr lang="en-US" sz="2400" i="1"/>
              <a:t> these effects represent </a:t>
            </a:r>
            <a:r>
              <a:rPr lang="en-US" sz="2400">
                <a:effectLst/>
              </a:rPr>
              <a:t> </a:t>
            </a:r>
            <a:r>
              <a:rPr lang="en-US" sz="2400" i="1"/>
              <a:t> </a:t>
            </a:r>
          </a:p>
          <a:p>
            <a:endParaRPr lang="en-US" sz="2400" i="1"/>
          </a:p>
          <a:p>
            <a:r>
              <a:rPr lang="en-US" sz="2400"/>
              <a:t>visualiseringsmetod för en entreprenör:</a:t>
            </a:r>
          </a:p>
          <a:p>
            <a:r>
              <a:rPr lang="en-US" sz="2400"/>
              <a:t>1.	Fyra perspektiv ger en helhetsbild</a:t>
            </a:r>
          </a:p>
          <a:p>
            <a:r>
              <a:rPr lang="en-US" sz="2400"/>
              <a:t>2.	koppla utvecklingsarbete och hur stakeholders påverkas </a:t>
            </a:r>
          </a:p>
          <a:p>
            <a:r>
              <a:rPr lang="en-US" sz="2400"/>
              <a:t>3.	gemensam syn på ftg:s riktning på längre sikt </a:t>
            </a:r>
          </a:p>
          <a:p>
            <a:r>
              <a:rPr lang="en-US" sz="2400"/>
              <a:t>4.	Koppla (bryta ner) visioner och mål till det dagliga arbetet.</a:t>
            </a:r>
          </a:p>
        </p:txBody>
      </p:sp>
    </p:spTree>
    <p:extLst>
      <p:ext uri="{BB962C8B-B14F-4D97-AF65-F5344CB8AC3E}">
        <p14:creationId xmlns:p14="http://schemas.microsoft.com/office/powerpoint/2010/main" val="4227543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Poyan N</a:t>
            </a:r>
            <a:endParaRPr lang="sv-SE" sz="2400"/>
          </a:p>
          <a:p>
            <a:r>
              <a:rPr lang="sv-SE" sz="2400"/>
              <a:t>entrepreneurship – start-ups</a:t>
            </a:r>
            <a:endParaRPr lang="sv-SE" sz="2400">
              <a:effectLst/>
            </a:endParaRPr>
          </a:p>
          <a:p>
            <a:endParaRPr lang="en-US" sz="2400" i="1"/>
          </a:p>
          <a:p>
            <a:r>
              <a:rPr lang="en-US" sz="2400"/>
              <a:t>Plans are nothing; planning is everything</a:t>
            </a:r>
          </a:p>
          <a:p>
            <a:endParaRPr lang="en-US" sz="2400"/>
          </a:p>
          <a:p>
            <a:r>
              <a:rPr lang="en-US" sz="2400" i="1"/>
              <a:t>Scorecards aim to </a:t>
            </a:r>
            <a:r>
              <a:rPr lang="en-US" sz="2400" b="1" i="1"/>
              <a:t>change behaviour</a:t>
            </a:r>
            <a:r>
              <a:rPr lang="en-US" sz="2400" i="1"/>
              <a:t> through communication in order to realize the intended strategy.</a:t>
            </a:r>
          </a:p>
          <a:p>
            <a:endParaRPr lang="en-US" sz="2400" i="1"/>
          </a:p>
          <a:p>
            <a:r>
              <a:rPr lang="en-US" sz="2400" i="1"/>
              <a:t>We believe that a large number of the </a:t>
            </a:r>
            <a:r>
              <a:rPr lang="en-US" sz="2400" b="1" i="1"/>
              <a:t>employees</a:t>
            </a:r>
            <a:r>
              <a:rPr lang="en-US" sz="2400" i="1"/>
              <a:t>, probably the majority should know about the scorecards and take part in dialogues about them.</a:t>
            </a:r>
          </a:p>
          <a:p>
            <a:endParaRPr lang="en-US" sz="2400" i="1"/>
          </a:p>
          <a:p>
            <a:r>
              <a:rPr lang="en-US" sz="2400"/>
              <a:t>+ </a:t>
            </a:r>
            <a:r>
              <a:rPr lang="en-US" sz="2400" b="1"/>
              <a:t>creating buy­in</a:t>
            </a:r>
            <a:r>
              <a:rPr lang="en-US" sz="2400"/>
              <a:t> for the strategy by engaging the stakeholders in prioritising user stories (!)</a:t>
            </a:r>
            <a:endParaRPr lang="en-US" sz="2400" i="1"/>
          </a:p>
          <a:p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360902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Hans-Erik Täpp</a:t>
            </a:r>
          </a:p>
          <a:p>
            <a:r>
              <a:rPr lang="sv-SE" sz="2400"/>
              <a:t>projektbaserade organisationer (PBO)</a:t>
            </a:r>
            <a:endParaRPr lang="en-US" sz="2400"/>
          </a:p>
          <a:p>
            <a:endParaRPr lang="en-US" sz="2400" i="1"/>
          </a:p>
          <a:p>
            <a:r>
              <a:rPr lang="en-US" sz="2400"/>
              <a:t>orsak-verkan-samband (strategiska teman) för strategic alignment</a:t>
            </a:r>
            <a:r>
              <a:rPr lang="en-US" sz="2400">
                <a:effectLst/>
              </a:rPr>
              <a:t> </a:t>
            </a:r>
            <a:r>
              <a:rPr lang="en-US" sz="2400" i="1"/>
              <a:t> </a:t>
            </a:r>
            <a:endParaRPr lang="en-US" sz="2400"/>
          </a:p>
          <a:p>
            <a:endParaRPr lang="en-US" sz="2400" i="1"/>
          </a:p>
          <a:p>
            <a:r>
              <a:rPr lang="en-US" sz="2400" i="1"/>
              <a:t>Den färdiga kartan kan användas för att </a:t>
            </a:r>
            <a:r>
              <a:rPr lang="en-US" sz="2400" b="1" i="1"/>
              <a:t>kommunicera strategier</a:t>
            </a:r>
            <a:r>
              <a:rPr lang="en-US" sz="2400" i="1"/>
              <a:t> och deras inneboende logik. (Olve et al. 2006 (!))</a:t>
            </a:r>
          </a:p>
          <a:p>
            <a:endParaRPr lang="en-US" sz="2400" i="1"/>
          </a:p>
          <a:p>
            <a:r>
              <a:rPr lang="en-US" sz="2400" i="1"/>
              <a:t>Strategikartan uppmanar oss, på ett mycket praktiskt vis, att </a:t>
            </a:r>
            <a:r>
              <a:rPr lang="en-US" sz="2400" b="1" i="1"/>
              <a:t>artikulera nya rutiner</a:t>
            </a:r>
            <a:r>
              <a:rPr lang="en-US" sz="2400" i="1"/>
              <a:t> som skulle ge upphov till önskade effekter i den övergripande arbetsprocessen.</a:t>
            </a:r>
          </a:p>
          <a:p>
            <a:endParaRPr lang="en-US" sz="2400" i="1"/>
          </a:p>
          <a:p>
            <a:r>
              <a:rPr lang="en-US" sz="2400"/>
              <a:t>+</a:t>
            </a:r>
            <a:r>
              <a:rPr lang="en-US" sz="2400" i="1"/>
              <a:t> </a:t>
            </a:r>
            <a:r>
              <a:rPr lang="en-US" sz="2400"/>
              <a:t>en sofistikerad </a:t>
            </a:r>
            <a:r>
              <a:rPr lang="en-US" sz="2400" b="1"/>
              <a:t>urvalsprocess</a:t>
            </a:r>
            <a:r>
              <a:rPr lang="en-US" sz="2400"/>
              <a:t> för start av nya projekt</a:t>
            </a:r>
            <a:r>
              <a:rPr lang="en-US" sz="2400">
                <a:effectLst/>
              </a:rPr>
              <a:t> </a:t>
            </a: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3845522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Joacim O</a:t>
            </a:r>
          </a:p>
          <a:p>
            <a:r>
              <a:rPr lang="sv-SE" sz="2400"/>
              <a:t>agile software development</a:t>
            </a:r>
          </a:p>
          <a:p>
            <a:endParaRPr lang="sv-SE" sz="2400"/>
          </a:p>
          <a:p>
            <a:r>
              <a:rPr lang="sv-SE" sz="2400"/>
              <a:t>external stakeholder­interests are not taken into consideration</a:t>
            </a:r>
          </a:p>
          <a:p>
            <a:endParaRPr lang="sv-SE" sz="2400">
              <a:effectLst/>
            </a:endParaRPr>
          </a:p>
          <a:p>
            <a:r>
              <a:rPr lang="en-US" sz="2400" i="1"/>
              <a:t>Scorecards are used to </a:t>
            </a:r>
            <a:r>
              <a:rPr lang="en-US" sz="2400" b="1" i="1"/>
              <a:t>align</a:t>
            </a:r>
            <a:r>
              <a:rPr lang="en-US" sz="2400" i="1"/>
              <a:t> business activities to the vision and strategies of a firm, </a:t>
            </a:r>
            <a:r>
              <a:rPr lang="en-US" sz="2400" b="1" i="1"/>
              <a:t>monitoring</a:t>
            </a:r>
            <a:r>
              <a:rPr lang="en-US" sz="2400" i="1"/>
              <a:t> performance in dimensions used in the scorecards, and </a:t>
            </a:r>
            <a:r>
              <a:rPr lang="en-US" sz="2400" b="1" i="1"/>
              <a:t>taking action </a:t>
            </a:r>
            <a:r>
              <a:rPr lang="en-US" sz="2400"/>
              <a:t>(KPIs clarifies connections)</a:t>
            </a:r>
          </a:p>
          <a:p>
            <a:endParaRPr lang="en-US" sz="2400"/>
          </a:p>
          <a:p>
            <a:r>
              <a:rPr lang="en-US" sz="2400" i="1"/>
              <a:t>Scorecards aim to </a:t>
            </a:r>
            <a:r>
              <a:rPr lang="en-US" sz="2400" b="1" i="1"/>
              <a:t>change behaviour</a:t>
            </a:r>
            <a:r>
              <a:rPr lang="en-US" sz="2400" i="1"/>
              <a:t> through communication in order to realize the intended strategy</a:t>
            </a:r>
            <a:r>
              <a:rPr lang="en-US" sz="2400"/>
              <a:t>. (BSC gives transparency) </a:t>
            </a:r>
          </a:p>
          <a:p>
            <a:endParaRPr lang="en-US" sz="2400" b="1" i="1"/>
          </a:p>
          <a:p>
            <a:r>
              <a:rPr lang="en-US" sz="2400" i="1"/>
              <a:t> </a:t>
            </a:r>
            <a:r>
              <a:rPr lang="sv-SE" sz="2400">
                <a:effectLst/>
              </a:rPr>
              <a:t>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066122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Olof D</a:t>
            </a:r>
          </a:p>
          <a:p>
            <a:r>
              <a:rPr lang="sv-SE" sz="2400"/>
              <a:t>entreprenörskap och change management</a:t>
            </a:r>
          </a:p>
          <a:p>
            <a:endParaRPr lang="sv-SE" sz="2400"/>
          </a:p>
          <a:p>
            <a:r>
              <a:rPr lang="sv-SE" sz="2400"/>
              <a:t>bryt ner processerna för att få överblick</a:t>
            </a:r>
          </a:p>
          <a:p>
            <a:endParaRPr lang="sv-SE" sz="2400">
              <a:effectLst/>
            </a:endParaRPr>
          </a:p>
          <a:p>
            <a:r>
              <a:rPr lang="sv-SE" sz="2400" i="1"/>
              <a:t>By emphasizing the use of visual sketches and providing a formalism for accounting for context, the method </a:t>
            </a:r>
            <a:r>
              <a:rPr lang="sv-SE" sz="2400" b="1" i="1"/>
              <a:t>helps designers</a:t>
            </a:r>
            <a:r>
              <a:rPr lang="sv-SE" sz="2400" i="1"/>
              <a:t> and researchers </a:t>
            </a:r>
            <a:r>
              <a:rPr lang="sv-SE" sz="2400" b="1" i="1"/>
              <a:t>describe practical solution</a:t>
            </a:r>
            <a:r>
              <a:rPr lang="sv-SE" sz="2400" i="1"/>
              <a:t>s to recurrent design problems</a:t>
            </a:r>
            <a:r>
              <a:rPr lang="sv-SE" sz="2400"/>
              <a:t>. </a:t>
            </a:r>
            <a:endParaRPr lang="en-US" sz="2400"/>
          </a:p>
          <a:p>
            <a:endParaRPr lang="en-US" sz="2400"/>
          </a:p>
          <a:p>
            <a:r>
              <a:rPr lang="en-US" sz="2400" i="1"/>
              <a:t>One of the main purposes of the maps is to communicate strategies and their inherent logic. ... To achieve this, a good map...</a:t>
            </a:r>
            <a:r>
              <a:rPr lang="en-US" sz="2400" b="1" i="1"/>
              <a:t>requires huge simplfications</a:t>
            </a:r>
            <a:r>
              <a:rPr lang="en-US" sz="2400" i="1"/>
              <a:t>. Strategy maps easily degenerate into wishful thinking</a:t>
            </a:r>
            <a:r>
              <a:rPr lang="en-US" sz="2400"/>
              <a:t>.</a:t>
            </a:r>
          </a:p>
          <a:p>
            <a:endParaRPr lang="en-US" sz="2400" b="1" i="1"/>
          </a:p>
          <a:p>
            <a:r>
              <a:rPr lang="en-US" sz="2400" i="1"/>
              <a:t> </a:t>
            </a:r>
            <a:r>
              <a:rPr lang="sv-SE" sz="2400">
                <a:effectLst/>
              </a:rPr>
              <a:t>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25907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11" y="663221"/>
            <a:ext cx="8255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/>
              <a:t>Dennis K</a:t>
            </a:r>
          </a:p>
          <a:p>
            <a:r>
              <a:rPr lang="sv-SE" sz="2400"/>
              <a:t>projektledning och operation management</a:t>
            </a:r>
            <a:r>
              <a:rPr lang="sv-SE" sz="2400">
                <a:effectLst/>
              </a:rPr>
              <a:t> </a:t>
            </a:r>
            <a:endParaRPr lang="en-US" sz="2400"/>
          </a:p>
          <a:p>
            <a:endParaRPr lang="en-US" sz="2400" b="1" i="1"/>
          </a:p>
          <a:p>
            <a:r>
              <a:rPr lang="en-US" sz="2400"/>
              <a:t>hur vår tekniska design kommer förbättra kärnverksamheten</a:t>
            </a:r>
            <a:r>
              <a:rPr lang="en-US" sz="2400">
                <a:effectLst/>
              </a:rPr>
              <a:t> </a:t>
            </a:r>
            <a:endParaRPr lang="en-US" sz="2400" i="1"/>
          </a:p>
          <a:p>
            <a:endParaRPr lang="en-US" sz="2400" i="1"/>
          </a:p>
          <a:p>
            <a:r>
              <a:rPr lang="en-US" sz="2400" i="1"/>
              <a:t>They provide information for management as the organizations starts to develop and document </a:t>
            </a:r>
            <a:r>
              <a:rPr lang="en-US" sz="2400" b="1" i="1"/>
              <a:t>on a continuous basis</a:t>
            </a:r>
            <a:r>
              <a:rPr lang="en-US" sz="2400" i="1"/>
              <a:t> those </a:t>
            </a:r>
            <a:r>
              <a:rPr lang="en-US" sz="2400" b="1" i="1"/>
              <a:t>measures of control</a:t>
            </a:r>
            <a:r>
              <a:rPr lang="en-US" sz="2400" i="1"/>
              <a:t> which most likely will guide it towards achieving its goals and vision.</a:t>
            </a:r>
          </a:p>
          <a:p>
            <a:endParaRPr lang="en-US" sz="2400" i="1"/>
          </a:p>
          <a:p>
            <a:r>
              <a:rPr lang="en-US" sz="2400" i="1"/>
              <a:t>[stakeholders] ... have to be involved in the ongoing process of </a:t>
            </a:r>
            <a:r>
              <a:rPr lang="en-US" sz="2400" b="1" i="1"/>
              <a:t>conceptualising professional needs</a:t>
            </a:r>
            <a:r>
              <a:rPr lang="en-US" sz="2400" i="1"/>
              <a:t> against the backdrop of new ICT systems, work routines and organisational patterns.</a:t>
            </a: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3718064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7" t="1" r="1" b="6291"/>
          <a:stretch/>
        </p:blipFill>
        <p:spPr>
          <a:xfrm>
            <a:off x="2376157" y="937592"/>
            <a:ext cx="6621962" cy="4926924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90732" y="721798"/>
            <a:ext cx="2395801" cy="3693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600" dirty="0" smtClean="0"/>
              <a:t>”</a:t>
            </a:r>
            <a:r>
              <a:rPr lang="sv-SE" sz="2600" b="1" dirty="0" smtClean="0"/>
              <a:t>Affärsmodell</a:t>
            </a:r>
            <a:r>
              <a:rPr lang="sv-SE" sz="2600" dirty="0" smtClean="0"/>
              <a:t>” enligt </a:t>
            </a:r>
            <a:r>
              <a:rPr lang="sv-SE" sz="2600" i="1" dirty="0" err="1" smtClean="0"/>
              <a:t>Osterwalder</a:t>
            </a:r>
            <a:r>
              <a:rPr lang="sv-SE" sz="2600" i="1" dirty="0" smtClean="0"/>
              <a:t> </a:t>
            </a:r>
            <a:r>
              <a:rPr lang="sv-SE" sz="2600" i="1" dirty="0"/>
              <a:t>&amp; </a:t>
            </a:r>
            <a:r>
              <a:rPr lang="sv-SE" sz="2600" i="1" dirty="0" err="1"/>
              <a:t>Pigneur</a:t>
            </a:r>
            <a:r>
              <a:rPr lang="sv-SE" sz="2600" i="1" dirty="0"/>
              <a:t> </a:t>
            </a:r>
            <a:r>
              <a:rPr lang="sv-SE" sz="2600" dirty="0"/>
              <a:t>(2010) – </a:t>
            </a:r>
            <a:r>
              <a:rPr lang="sv-SE" sz="2600" dirty="0" smtClean="0"/>
              <a:t>utforma värdeskapandet som ett ekonomiskt hållbart system!</a:t>
            </a:r>
            <a:endParaRPr lang="sv-SE" sz="2600" dirty="0"/>
          </a:p>
        </p:txBody>
      </p:sp>
    </p:spTree>
    <p:extLst>
      <p:ext uri="{BB962C8B-B14F-4D97-AF65-F5344CB8AC3E}">
        <p14:creationId xmlns:p14="http://schemas.microsoft.com/office/powerpoint/2010/main" val="2696329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1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1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1660</Words>
  <Application>Microsoft Macintosh PowerPoint</Application>
  <PresentationFormat>On-screen Show (4:3)</PresentationFormat>
  <Paragraphs>248</Paragraphs>
  <Slides>28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aakew@nada KTH</dc:creator>
  <cp:lastModifiedBy>aakew@nada KTH</cp:lastModifiedBy>
  <cp:revision>87</cp:revision>
  <dcterms:created xsi:type="dcterms:W3CDTF">2014-10-02T06:24:47Z</dcterms:created>
  <dcterms:modified xsi:type="dcterms:W3CDTF">2014-10-03T10:03:23Z</dcterms:modified>
</cp:coreProperties>
</file>